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2" Type="http://schemas.openxmlformats.org/officeDocument/2006/relationships/viewProps" Target="viewProps.xml" /><Relationship Id="rId21" Type="http://schemas.openxmlformats.org/officeDocument/2006/relationships/presProps" Target="presProps.xml" /><Relationship Id="rId1" Type="http://schemas.openxmlformats.org/officeDocument/2006/relationships/slideMaster" Target="slideMasters/slideMaster1.xml" /><Relationship Id="rId24" Type="http://schemas.openxmlformats.org/officeDocument/2006/relationships/tableStyles" Target="tableStyles.xml" /><Relationship Id="rId2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rpus-tools.org/annis/" TargetMode="External" /><Relationship Id="rId3" Type="http://schemas.openxmlformats.org/officeDocument/2006/relationships/hyperlink" Target="https://doi.org/10.5281/zenodo.4284002" TargetMode="External" /><Relationship Id="rId4" Type="http://schemas.openxmlformats.org/officeDocument/2006/relationships/hyperlink" Target="https://gephi.org/" TargetMode="External" /><Relationship Id="rId5" Type="http://schemas.openxmlformats.org/officeDocument/2006/relationships/hyperlink" Target="https://lera.uzi.uni-halle.de/about?lang=de" TargetMode="External" /><Relationship Id="rId6" Type="http://schemas.openxmlformats.org/officeDocument/2006/relationships/hyperlink" Target="https://readcoop.eu/transkribus/" TargetMode="External" /><Relationship Id="rId7" Type="http://schemas.openxmlformats.org/officeDocument/2006/relationships/hyperlink" Target="https://tei-c.org/about/history/" TargetMode="External" /><Relationship Id="rId8" Type="http://schemas.openxmlformats.org/officeDocument/2006/relationships/hyperlink" Target="https://de.wikisource.org/wiki/Hauptseite" TargetMode="Externa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jp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digitale dramenanalyse</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sample workflow to a standard data set from historical sources</a:t>
            </a:r>
            <a:br/>
            <a:br/>
            <a:r>
              <a:rPr/>
              <a:t>Stephan Schwarz, FUB</a:t>
            </a:r>
          </a:p>
        </p:txBody>
      </p:sp>
      <p:sp>
        <p:nvSpPr>
          <p:cNvPr id="4" name="Date Placeholder 3"/>
          <p:cNvSpPr>
            <a:spLocks noGrp="1"/>
          </p:cNvSpPr>
          <p:nvPr>
            <p:ph idx="10" sz="half" type="dt"/>
          </p:nvPr>
        </p:nvSpPr>
        <p:spPr/>
        <p:txBody>
          <a:bodyPr/>
          <a:lstStyle/>
          <a:p>
            <a:pPr lvl="0" indent="0" marL="0">
              <a:buNone/>
            </a:pPr>
            <a:r>
              <a:rPr/>
              <a:t>2023-07-22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finalise</a:t>
            </a:r>
          </a:p>
        </p:txBody>
      </p:sp>
      <p:sp>
        <p:nvSpPr>
          <p:cNvPr id="3" name="Content Placeholder 2"/>
          <p:cNvSpPr>
            <a:spLocks noGrp="1"/>
          </p:cNvSpPr>
          <p:nvPr>
            <p:ph idx="1"/>
          </p:nvPr>
        </p:nvSpPr>
        <p:spPr/>
        <p:txBody>
          <a:bodyPr/>
          <a:lstStyle/>
          <a:p>
            <a:pPr lvl="0" indent="0" marL="0">
              <a:buNone/>
            </a:pPr>
            <a:r>
              <a:rPr/>
              <a:t>if all that is done you possess a finalized TEI document which allows further analysis of the drama again e.g. using python or R for network, semantic etc. analyses. 1 platform hosting e.g. the drama plays in question is </a:t>
            </a:r>
            <a:r>
              <a:rPr i="1"/>
              <a:t>dracor.org</a:t>
            </a:r>
            <a:r>
              <a:rPr/>
              <a:t> (Fischer et al. 2019), from where you can access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TEI excerpt</a:t>
            </a:r>
          </a:p>
        </p:txBody>
      </p:sp>
      <p:sp>
        <p:nvSpPr>
          <p:cNvPr id="3" name="Content Placeholder 2"/>
          <p:cNvSpPr>
            <a:spLocks noGrp="1"/>
          </p:cNvSpPr>
          <p:nvPr>
            <p:ph idx="1"/>
          </p:nvPr>
        </p:nvSpPr>
        <p:spPr/>
        <p:txBody>
          <a:bodyPr/>
          <a:lstStyle/>
          <a:p>
            <a:pPr lvl="0" indent="0">
              <a:buNone/>
            </a:pPr>
            <a:r>
              <a:rPr>
                <a:latin typeface="Courier"/>
              </a:rPr>
              <a:t>&lt;div type="act"&gt;
        &lt;head&gt;Zweyter Auftritt.&lt;/head&gt;
        &lt;stage&gt;Aristodem, Polytimet.&lt;/stage&gt;
        &lt;sp who="#aristodem"&gt;
          &lt;speaker&gt;Aristodem.&lt;/speaker&gt;
          &lt;p&gt;Ich komme, den König Polemon bey dir zu melden; er wird gleich bey dir seyn.&lt;/p&gt;
        &lt;/sp&gt;
        &lt;sp who="#polytimet"&gt;
          &lt;speaker&gt;Polytimet.&lt;/speaker&gt;
          &lt;p&gt;Was ist das für eine Herablassung, daß er zu seinem Gefangenen kommen will? Ich halte es für Edelmuth, und daß er mir so das Unglük, ein Gefangener zu seyn, versüssen wolle. &lt;pb no="7"/&gt;;&lt;/p&gt;
        &lt;/sp&gt;
        &lt;sp who="#aristodem"&gt;
          &lt;speaker&gt;Aristodem.&lt;/speaker&gt;
          &lt;p&gt;Prinz, deine Dapferkeit, die bey dieser Jugend so gesezt, so bedachtsam ist, verdienet  dir die Freundschaft des Helden, wiewol das Glük dir diesmal gefehlt hat.&lt;/p&gt;
        &lt;/sp&gt;</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output1</a:t>
            </a:r>
          </a:p>
        </p:txBody>
      </p:sp>
      <p:pic>
        <p:nvPicPr>
          <p:cNvPr descr="figure-html/typetoken.png" id="0" name="Picture 1"/>
          <p:cNvPicPr>
            <a:picLocks noGrp="1" noChangeAspect="1"/>
          </p:cNvPicPr>
          <p:nvPr/>
        </p:nvPicPr>
        <p:blipFill>
          <a:blip r:embed="rId2"/>
          <a:stretch>
            <a:fillRect/>
          </a:stretch>
        </p:blipFill>
        <p:spPr bwMode="auto">
          <a:xfrm>
            <a:off x="2197100" y="1193800"/>
            <a:ext cx="47498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output2</a:t>
            </a:r>
          </a:p>
        </p:txBody>
      </p:sp>
      <p:pic>
        <p:nvPicPr>
          <p:cNvPr descr="figure-html/klemm_gephi_vis_002.png" id="0" name="Picture 1"/>
          <p:cNvPicPr>
            <a:picLocks noGrp="1" noChangeAspect="1"/>
          </p:cNvPicPr>
          <p:nvPr/>
        </p:nvPicPr>
        <p:blipFill>
          <a:blip r:embed="rId2"/>
          <a:stretch>
            <a:fillRect/>
          </a:stretch>
        </p:blipFill>
        <p:spPr bwMode="auto">
          <a:xfrm>
            <a:off x="3124200" y="1193800"/>
            <a:ext cx="2882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“Gephi - The Open Graph Viz Platform” (n.d.)</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e.g. LX basics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685800"/>
                <a:gridCol w="685800"/>
                <a:gridCol w="685800"/>
                <a:gridCol w="685800"/>
                <a:gridCol w="685800"/>
                <a:gridCol w="685800"/>
                <a:gridCol w="685800"/>
                <a:gridCol w="685800"/>
                <a:gridCol w="685800"/>
                <a:gridCol w="685800"/>
                <a:gridCol w="685800"/>
                <a:gridCol w="685800"/>
              </a:tblGrid>
              <a:tr h="0">
                <a:tc>
                  <a:txBody>
                    <a:bodyPr/>
                    <a:lstStyle/>
                    <a:p>
                      <a:pPr lvl="0" indent="0" marL="0" algn="r">
                        <a:buNone/>
                      </a:pPr>
                      <a:r>
                        <a:rPr/>
                        <a:t>X</a:t>
                      </a:r>
                    </a:p>
                  </a:txBody>
                  <a:tcPr/>
                </a:tc>
                <a:tc>
                  <a:txBody>
                    <a:bodyPr/>
                    <a:lstStyle/>
                    <a:p>
                      <a:pPr lvl="0" indent="0" marL="0" algn="l">
                        <a:buNone/>
                      </a:pPr>
                      <a:r>
                        <a:rPr/>
                        <a:t>token</a:t>
                      </a:r>
                    </a:p>
                  </a:txBody>
                  <a:tcPr/>
                </a:tc>
                <a:tc>
                  <a:txBody>
                    <a:bodyPr/>
                    <a:lstStyle/>
                    <a:p>
                      <a:pPr lvl="0" indent="0" marL="0" algn="l">
                        <a:buNone/>
                      </a:pPr>
                      <a:r>
                        <a:rPr/>
                        <a:t>tag</a:t>
                      </a:r>
                    </a:p>
                  </a:txBody>
                  <a:tcPr/>
                </a:tc>
                <a:tc>
                  <a:txBody>
                    <a:bodyPr/>
                    <a:lstStyle/>
                    <a:p>
                      <a:pPr lvl="0" indent="0" marL="0" algn="l">
                        <a:buNone/>
                      </a:pPr>
                      <a:r>
                        <a:rPr/>
                        <a:t>pos</a:t>
                      </a:r>
                    </a:p>
                  </a:txBody>
                  <a:tcPr/>
                </a:tc>
                <a:tc>
                  <a:txBody>
                    <a:bodyPr/>
                    <a:lstStyle/>
                    <a:p>
                      <a:pPr lvl="0" indent="0" marL="0" algn="l">
                        <a:buNone/>
                      </a:pPr>
                      <a:r>
                        <a:rPr/>
                        <a:t>category</a:t>
                      </a:r>
                    </a:p>
                  </a:txBody>
                  <a:tcPr/>
                </a:tc>
                <a:tc>
                  <a:txBody>
                    <a:bodyPr/>
                    <a:lstStyle/>
                    <a:p>
                      <a:pPr lvl="0" indent="0" marL="0" algn="l">
                        <a:buNone/>
                      </a:pPr>
                      <a:r>
                        <a:rPr/>
                        <a:t>funct</a:t>
                      </a:r>
                    </a:p>
                  </a:txBody>
                  <a:tcPr/>
                </a:tc>
                <a:tc>
                  <a:txBody>
                    <a:bodyPr/>
                    <a:lstStyle/>
                    <a:p>
                      <a:pPr lvl="0" indent="0" marL="0" algn="l">
                        <a:buNone/>
                      </a:pPr>
                      <a:r>
                        <a:rPr/>
                        <a:t>case</a:t>
                      </a:r>
                    </a:p>
                  </a:txBody>
                  <a:tcPr/>
                </a:tc>
                <a:tc>
                  <a:txBody>
                    <a:bodyPr/>
                    <a:lstStyle/>
                    <a:p>
                      <a:pPr lvl="0" indent="0" marL="0" algn="r">
                        <a:buNone/>
                      </a:pPr>
                      <a:r>
                        <a:rPr/>
                        <a:t>pers</a:t>
                      </a:r>
                    </a:p>
                  </a:txBody>
                  <a:tcPr/>
                </a:tc>
                <a:tc>
                  <a:txBody>
                    <a:bodyPr/>
                    <a:lstStyle/>
                    <a:p>
                      <a:pPr lvl="0" indent="0" marL="0" algn="l">
                        <a:buNone/>
                      </a:pPr>
                      <a:r>
                        <a:rPr/>
                        <a:t>num</a:t>
                      </a:r>
                    </a:p>
                  </a:txBody>
                  <a:tcPr/>
                </a:tc>
                <a:tc>
                  <a:txBody>
                    <a:bodyPr/>
                    <a:lstStyle/>
                    <a:p>
                      <a:pPr lvl="0" indent="0" marL="0" algn="l">
                        <a:buNone/>
                      </a:pPr>
                      <a:r>
                        <a:rPr/>
                        <a:t>gender</a:t>
                      </a:r>
                    </a:p>
                  </a:txBody>
                  <a:tcPr/>
                </a:tc>
                <a:tc>
                  <a:txBody>
                    <a:bodyPr/>
                    <a:lstStyle/>
                    <a:p>
                      <a:pPr lvl="0" indent="0" marL="0" algn="l">
                        <a:buNone/>
                      </a:pPr>
                      <a:r>
                        <a:rPr/>
                        <a:t>tense</a:t>
                      </a:r>
                    </a:p>
                  </a:txBody>
                  <a:tcPr/>
                </a:tc>
                <a:tc>
                  <a:txBody>
                    <a:bodyPr/>
                    <a:lstStyle/>
                    <a:p>
                      <a:pPr lvl="0" indent="0" marL="0" algn="l">
                        <a:buNone/>
                      </a:pPr>
                      <a:r>
                        <a:rPr/>
                        <a:t>mode</a:t>
                      </a:r>
                    </a:p>
                  </a:txBody>
                  <a:tcPr/>
                </a:tc>
              </a:tr>
              <a:tr h="0">
                <a:tc>
                  <a:txBody>
                    <a:bodyPr/>
                    <a:lstStyle/>
                    <a:p>
                      <a:pPr lvl="0" indent="0" marL="0" algn="r">
                        <a:buNone/>
                      </a:pPr>
                      <a:r>
                        <a:rPr/>
                        <a:t>1</a:t>
                      </a:r>
                    </a:p>
                  </a:txBody>
                </a:tc>
                <a:tc>
                  <a:txBody>
                    <a:bodyPr/>
                    <a:lstStyle/>
                    <a:p>
                      <a:pPr lvl="0" indent="0" marL="0" algn="l">
                        <a:buNone/>
                      </a:pPr>
                      <a:r>
                        <a:rPr/>
                        <a:t>Klagen</a:t>
                      </a:r>
                    </a:p>
                  </a:txBody>
                </a:tc>
                <a:tc>
                  <a:txBody>
                    <a:bodyPr/>
                    <a:lstStyle/>
                    <a:p>
                      <a:pPr lvl="0" indent="0" marL="0" algn="l">
                        <a:buNone/>
                      </a:pPr>
                      <a:r>
                        <a:rPr/>
                        <a:t>N.Reg.Nom.Pl.Fem</a:t>
                      </a:r>
                    </a:p>
                  </a:txBody>
                </a:tc>
                <a:tc>
                  <a:txBody>
                    <a:bodyPr/>
                    <a:lstStyle/>
                    <a:p>
                      <a:pPr lvl="0" indent="0" marL="0" algn="l">
                        <a:buNone/>
                      </a:pPr>
                      <a:r>
                        <a:rPr/>
                        <a:t>N</a:t>
                      </a:r>
                    </a:p>
                  </a:txBody>
                </a:tc>
                <a:tc>
                  <a:txBody>
                    <a:bodyPr/>
                    <a:lstStyle/>
                    <a:p>
                      <a:pPr lvl="0" indent="0" marL="0" algn="l">
                        <a:buNone/>
                      </a:pPr>
                      <a:r>
                        <a:rPr/>
                        <a:t>Reg</a:t>
                      </a:r>
                    </a:p>
                  </a:txBody>
                </a:tc>
                <a:tc>
                  <a:txBody>
                    <a:bodyPr/>
                    <a:lstStyle/>
                    <a:p>
                      <a:pPr lvl="0" indent="0" marL="0" algn="l">
                        <a:buNone/>
                      </a:pPr>
                      <a:r>
                        <a:rPr/>
                        <a:t>NA</a:t>
                      </a:r>
                    </a:p>
                  </a:txBody>
                </a:tc>
                <a:tc>
                  <a:txBody>
                    <a:bodyPr/>
                    <a:lstStyle/>
                    <a:p>
                      <a:pPr lvl="0" indent="0" marL="0" algn="l">
                        <a:buNone/>
                      </a:pPr>
                      <a:r>
                        <a:rPr/>
                        <a:t>Nom</a:t>
                      </a:r>
                    </a:p>
                  </a:txBody>
                </a:tc>
                <a:tc>
                  <a:txBody>
                    <a:bodyPr/>
                    <a:lstStyle/>
                    <a:p>
                      <a:pPr lvl="0" indent="0" marL="0" algn="r">
                        <a:buNone/>
                      </a:pPr>
                      <a:r>
                        <a:rPr/>
                        <a:t>NA</a:t>
                      </a:r>
                    </a:p>
                  </a:txBody>
                </a:tc>
                <a:tc>
                  <a:txBody>
                    <a:bodyPr/>
                    <a:lstStyle/>
                    <a:p>
                      <a:pPr lvl="0" indent="0" marL="0" algn="l">
                        <a:buNone/>
                      </a:pPr>
                      <a:r>
                        <a:rPr/>
                        <a:t>Pl</a:t>
                      </a:r>
                    </a:p>
                  </a:txBody>
                </a:tc>
                <a:tc>
                  <a:txBody>
                    <a:bodyPr/>
                    <a:lstStyle/>
                    <a:p>
                      <a:pPr lvl="0" indent="0" marL="0" algn="l">
                        <a:buNone/>
                      </a:pPr>
                      <a:r>
                        <a:rPr/>
                        <a:t>Fem</a:t>
                      </a:r>
                    </a:p>
                  </a:txBody>
                </a:tc>
                <a:tc>
                  <a:txBody>
                    <a:bodyPr/>
                    <a:lstStyle/>
                    <a:p>
                      <a:pPr lvl="0" indent="0" marL="0" algn="l">
                        <a:buNone/>
                      </a:pPr>
                      <a:r>
                        <a:rPr/>
                        <a:t>NA</a:t>
                      </a:r>
                    </a:p>
                  </a:txBody>
                </a:tc>
                <a:tc>
                  <a:txBody>
                    <a:bodyPr/>
                    <a:lstStyle/>
                    <a:p>
                      <a:pPr lvl="0" indent="0" marL="0" algn="l">
                        <a:buNone/>
                      </a:pPr>
                      <a:r>
                        <a:rPr/>
                        <a:t>NA</a:t>
                      </a:r>
                    </a:p>
                  </a:txBody>
                </a:tc>
              </a:tr>
              <a:tr h="0">
                <a:tc>
                  <a:txBody>
                    <a:bodyPr/>
                    <a:lstStyle/>
                    <a:p>
                      <a:pPr lvl="0" indent="0" marL="0" algn="r">
                        <a:buNone/>
                      </a:pPr>
                      <a:r>
                        <a:rPr/>
                        <a:t>2</a:t>
                      </a:r>
                    </a:p>
                  </a:txBody>
                </a:tc>
                <a:tc>
                  <a:txBody>
                    <a:bodyPr/>
                    <a:lstStyle/>
                    <a:p>
                      <a:pPr lvl="0" indent="0" marL="0" algn="l">
                        <a:buNone/>
                      </a:pPr>
                      <a:r>
                        <a:rPr/>
                        <a:t>,</a:t>
                      </a:r>
                    </a:p>
                  </a:txBody>
                </a:tc>
                <a:tc>
                  <a:txBody>
                    <a:bodyPr/>
                    <a:lstStyle/>
                    <a:p>
                      <a:pPr lvl="0" indent="0" marL="0" algn="l">
                        <a:buNone/>
                      </a:pPr>
                      <a:r>
                        <a:rPr/>
                        <a:t>SYM.Pun.Comma</a:t>
                      </a:r>
                    </a:p>
                  </a:txBody>
                </a:tc>
                <a:tc>
                  <a:txBody>
                    <a:bodyPr/>
                    <a:lstStyle/>
                    <a:p>
                      <a:pPr lvl="0" indent="0" marL="0" algn="l">
                        <a:buNone/>
                      </a:pPr>
                      <a:r>
                        <a:rPr/>
                        <a:t>SYM</a:t>
                      </a:r>
                    </a:p>
                  </a:txBody>
                </a:tc>
                <a:tc>
                  <a:txBody>
                    <a:bodyPr/>
                    <a:lstStyle/>
                    <a:p>
                      <a:pPr lvl="0" indent="0" marL="0" algn="l">
                        <a:buNone/>
                      </a:pPr>
                      <a:r>
                        <a:rPr/>
                        <a:t>Pun</a:t>
                      </a:r>
                    </a:p>
                  </a:txBody>
                </a:tc>
                <a:tc>
                  <a:txBody>
                    <a:bodyPr/>
                    <a:lstStyle/>
                    <a:p>
                      <a:pPr lvl="0" indent="0" marL="0" algn="l">
                        <a:buNone/>
                      </a:pPr>
                      <a:r>
                        <a:rPr/>
                        <a:t>Comma</a:t>
                      </a:r>
                    </a:p>
                  </a:txBody>
                </a:tc>
                <a:tc>
                  <a:txBody>
                    <a:bodyPr/>
                    <a:lstStyle/>
                    <a:p>
                      <a:pPr lvl="0" indent="0" marL="0" algn="l">
                        <a:buNone/>
                      </a:pPr>
                      <a:r>
                        <a:rPr/>
                        <a:t>NA</a:t>
                      </a:r>
                    </a:p>
                  </a:txBody>
                </a:tc>
                <a:tc>
                  <a:txBody>
                    <a:bodyPr/>
                    <a:lstStyle/>
                    <a:p>
                      <a:pPr lvl="0" indent="0" marL="0" algn="r">
                        <a:buNone/>
                      </a:pPr>
                      <a:r>
                        <a:rPr/>
                        <a:t>NA</a:t>
                      </a:r>
                    </a:p>
                  </a:txBody>
                </a:tc>
                <a:tc>
                  <a:txBody>
                    <a:bodyPr/>
                    <a:lstStyle/>
                    <a:p>
                      <a:pPr lvl="0" indent="0" marL="0" algn="l">
                        <a:buNone/>
                      </a:pPr>
                      <a:r>
                        <a:rPr/>
                        <a:t>NA</a:t>
                      </a:r>
                    </a:p>
                  </a:txBody>
                </a:tc>
                <a:tc>
                  <a:txBody>
                    <a:bodyPr/>
                    <a:lstStyle/>
                    <a:p>
                      <a:pPr lvl="0" indent="0" marL="0" algn="l">
                        <a:buNone/>
                      </a:pPr>
                      <a:r>
                        <a:rPr/>
                        <a:t>NA</a:t>
                      </a:r>
                    </a:p>
                  </a:txBody>
                </a:tc>
                <a:tc>
                  <a:txBody>
                    <a:bodyPr/>
                    <a:lstStyle/>
                    <a:p>
                      <a:pPr lvl="0" indent="0" marL="0" algn="l">
                        <a:buNone/>
                      </a:pPr>
                      <a:r>
                        <a:rPr/>
                        <a:t>NA</a:t>
                      </a:r>
                    </a:p>
                  </a:txBody>
                </a:tc>
                <a:tc>
                  <a:txBody>
                    <a:bodyPr/>
                    <a:lstStyle/>
                    <a:p>
                      <a:pPr lvl="0" indent="0" marL="0" algn="l">
                        <a:buNone/>
                      </a:pPr>
                      <a:r>
                        <a:rPr/>
                        <a:t>NA</a:t>
                      </a:r>
                    </a:p>
                  </a:txBody>
                </a:tc>
              </a:tr>
              <a:tr h="0">
                <a:tc>
                  <a:txBody>
                    <a:bodyPr/>
                    <a:lstStyle/>
                    <a:p>
                      <a:pPr lvl="0" indent="0" marL="0" algn="r">
                        <a:buNone/>
                      </a:pPr>
                      <a:r>
                        <a:rPr/>
                        <a:t>3</a:t>
                      </a:r>
                    </a:p>
                  </a:txBody>
                </a:tc>
                <a:tc>
                  <a:txBody>
                    <a:bodyPr/>
                    <a:lstStyle/>
                    <a:p>
                      <a:pPr lvl="0" indent="0" marL="0" algn="l">
                        <a:buNone/>
                      </a:pPr>
                      <a:r>
                        <a:rPr/>
                        <a:t>nichts</a:t>
                      </a:r>
                    </a:p>
                  </a:txBody>
                </a:tc>
                <a:tc>
                  <a:txBody>
                    <a:bodyPr/>
                    <a:lstStyle/>
                    <a:p>
                      <a:pPr lvl="0" indent="0" marL="0" algn="l">
                        <a:buNone/>
                      </a:pPr>
                      <a:r>
                        <a:rPr/>
                        <a:t>PRO.Indef.Subst.-.</a:t>
                      </a:r>
                      <a:r>
                        <a:rPr i="1"/>
                        <a:t>.</a:t>
                      </a:r>
                      <a:r>
                        <a:rPr/>
                        <a:t>.Neut</a:t>
                      </a:r>
                    </a:p>
                  </a:txBody>
                </a:tc>
                <a:tc>
                  <a:txBody>
                    <a:bodyPr/>
                    <a:lstStyle/>
                    <a:p>
                      <a:pPr lvl="0" indent="0" marL="0" algn="l">
                        <a:buNone/>
                      </a:pPr>
                      <a:r>
                        <a:rPr/>
                        <a:t>PRO</a:t>
                      </a:r>
                    </a:p>
                  </a:txBody>
                </a:tc>
                <a:tc>
                  <a:txBody>
                    <a:bodyPr/>
                    <a:lstStyle/>
                    <a:p>
                      <a:pPr lvl="0" indent="0" marL="0" algn="l">
                        <a:buNone/>
                      </a:pPr>
                      <a:r>
                        <a:rPr/>
                        <a:t>Indef</a:t>
                      </a:r>
                    </a:p>
                  </a:txBody>
                </a:tc>
                <a:tc>
                  <a:txBody>
                    <a:bodyPr/>
                    <a:lstStyle/>
                    <a:p>
                      <a:pPr lvl="0" indent="0" marL="0" algn="l">
                        <a:buNone/>
                      </a:pPr>
                      <a:r>
                        <a:rPr/>
                        <a:t>Subst</a:t>
                      </a:r>
                    </a:p>
                  </a:txBody>
                </a:tc>
                <a:tc>
                  <a:txBody>
                    <a:bodyPr/>
                    <a:lstStyle/>
                    <a:p>
                      <a:pPr lvl="0" indent="0" marL="0" algn="l">
                        <a:buNone/>
                      </a:pPr>
                      <a:r>
                        <a:rPr/>
                        <a:t>NA</a:t>
                      </a:r>
                    </a:p>
                  </a:txBody>
                </a:tc>
                <a:tc>
                  <a:txBody>
                    <a:bodyPr/>
                    <a:lstStyle/>
                    <a:p>
                      <a:pPr lvl="0" indent="0" marL="0" algn="r">
                        <a:buNone/>
                      </a:pPr>
                      <a:r>
                        <a:rPr/>
                        <a:t>NA</a:t>
                      </a:r>
                    </a:p>
                  </a:txBody>
                </a:tc>
                <a:tc>
                  <a:txBody>
                    <a:bodyPr/>
                    <a:lstStyle/>
                    <a:p>
                      <a:pPr lvl="0" indent="0" marL="0" algn="l">
                        <a:buNone/>
                      </a:pPr>
                      <a:r>
                        <a:rPr/>
                        <a:t>NA</a:t>
                      </a:r>
                    </a:p>
                  </a:txBody>
                </a:tc>
                <a:tc>
                  <a:txBody>
                    <a:bodyPr/>
                    <a:lstStyle/>
                    <a:p>
                      <a:pPr lvl="0" indent="0" marL="0" algn="l">
                        <a:buNone/>
                      </a:pPr>
                      <a:r>
                        <a:rPr/>
                        <a:t>Neut</a:t>
                      </a:r>
                    </a:p>
                  </a:txBody>
                </a:tc>
                <a:tc>
                  <a:txBody>
                    <a:bodyPr/>
                    <a:lstStyle/>
                    <a:p>
                      <a:pPr lvl="0" indent="0" marL="0" algn="l">
                        <a:buNone/>
                      </a:pPr>
                      <a:r>
                        <a:rPr/>
                        <a:t>NA</a:t>
                      </a:r>
                    </a:p>
                  </a:txBody>
                </a:tc>
                <a:tc>
                  <a:txBody>
                    <a:bodyPr/>
                    <a:lstStyle/>
                    <a:p>
                      <a:pPr lvl="0" indent="0" marL="0" algn="l">
                        <a:buNone/>
                      </a:pPr>
                      <a:r>
                        <a:rPr/>
                        <a:t>NA</a:t>
                      </a:r>
                    </a:p>
                  </a:txBody>
                </a:tc>
              </a:tr>
              <a:tr h="0">
                <a:tc>
                  <a:txBody>
                    <a:bodyPr/>
                    <a:lstStyle/>
                    <a:p>
                      <a:pPr lvl="0" indent="0" marL="0" algn="r">
                        <a:buNone/>
                      </a:pPr>
                      <a:r>
                        <a:rPr/>
                        <a:t>4</a:t>
                      </a:r>
                    </a:p>
                  </a:txBody>
                </a:tc>
                <a:tc>
                  <a:txBody>
                    <a:bodyPr/>
                    <a:lstStyle/>
                    <a:p>
                      <a:pPr lvl="0" indent="0" marL="0" algn="l">
                        <a:buNone/>
                      </a:pPr>
                      <a:r>
                        <a:rPr/>
                        <a:t>als</a:t>
                      </a:r>
                    </a:p>
                  </a:txBody>
                </a:tc>
                <a:tc>
                  <a:txBody>
                    <a:bodyPr/>
                    <a:lstStyle/>
                    <a:p>
                      <a:pPr lvl="0" indent="0" marL="0" algn="l">
                        <a:buNone/>
                      </a:pPr>
                      <a:r>
                        <a:rPr/>
                        <a:t>CONJ.Comp.-</a:t>
                      </a:r>
                    </a:p>
                  </a:txBody>
                </a:tc>
                <a:tc>
                  <a:txBody>
                    <a:bodyPr/>
                    <a:lstStyle/>
                    <a:p>
                      <a:pPr lvl="0" indent="0" marL="0" algn="l">
                        <a:buNone/>
                      </a:pPr>
                      <a:r>
                        <a:rPr/>
                        <a:t>CONJ</a:t>
                      </a:r>
                    </a:p>
                  </a:txBody>
                </a:tc>
                <a:tc>
                  <a:txBody>
                    <a:bodyPr/>
                    <a:lstStyle/>
                    <a:p>
                      <a:pPr lvl="0" indent="0" marL="0" algn="l">
                        <a:buNone/>
                      </a:pPr>
                      <a:r>
                        <a:rPr/>
                        <a:t>Comp</a:t>
                      </a:r>
                    </a:p>
                  </a:txBody>
                </a:tc>
                <a:tc>
                  <a:txBody>
                    <a:bodyPr/>
                    <a:lstStyle/>
                    <a:p>
                      <a:pPr lvl="0" indent="0" marL="0" algn="l">
                        <a:buNone/>
                      </a:pPr>
                      <a:r>
                        <a:rPr/>
                        <a:t>NA</a:t>
                      </a:r>
                    </a:p>
                  </a:txBody>
                </a:tc>
                <a:tc>
                  <a:txBody>
                    <a:bodyPr/>
                    <a:lstStyle/>
                    <a:p>
                      <a:pPr lvl="0" indent="0" marL="0" algn="l">
                        <a:buNone/>
                      </a:pPr>
                      <a:r>
                        <a:rPr/>
                        <a:t>NA</a:t>
                      </a:r>
                    </a:p>
                  </a:txBody>
                </a:tc>
                <a:tc>
                  <a:txBody>
                    <a:bodyPr/>
                    <a:lstStyle/>
                    <a:p>
                      <a:pPr lvl="0" indent="0" marL="0" algn="r">
                        <a:buNone/>
                      </a:pPr>
                      <a:r>
                        <a:rPr/>
                        <a:t>NA</a:t>
                      </a:r>
                    </a:p>
                  </a:txBody>
                </a:tc>
                <a:tc>
                  <a:txBody>
                    <a:bodyPr/>
                    <a:lstStyle/>
                    <a:p>
                      <a:pPr lvl="0" indent="0" marL="0" algn="l">
                        <a:buNone/>
                      </a:pPr>
                      <a:r>
                        <a:rPr/>
                        <a:t>NA</a:t>
                      </a:r>
                    </a:p>
                  </a:txBody>
                </a:tc>
                <a:tc>
                  <a:txBody>
                    <a:bodyPr/>
                    <a:lstStyle/>
                    <a:p>
                      <a:pPr lvl="0" indent="0" marL="0" algn="l">
                        <a:buNone/>
                      </a:pPr>
                      <a:r>
                        <a:rPr/>
                        <a:t>NA</a:t>
                      </a:r>
                    </a:p>
                  </a:txBody>
                </a:tc>
                <a:tc>
                  <a:txBody>
                    <a:bodyPr/>
                    <a:lstStyle/>
                    <a:p>
                      <a:pPr lvl="0" indent="0" marL="0" algn="l">
                        <a:buNone/>
                      </a:pPr>
                      <a:r>
                        <a:rPr/>
                        <a:t>NA</a:t>
                      </a:r>
                    </a:p>
                  </a:txBody>
                </a:tc>
                <a:tc>
                  <a:txBody>
                    <a:bodyPr/>
                    <a:lstStyle/>
                    <a:p>
                      <a:pPr lvl="0" indent="0" marL="0" algn="l">
                        <a:buNone/>
                      </a:pPr>
                      <a:r>
                        <a:rPr/>
                        <a:t>NA</a:t>
                      </a:r>
                    </a:p>
                  </a:txBody>
                </a:tc>
              </a:tr>
              <a:tr h="0">
                <a:tc>
                  <a:txBody>
                    <a:bodyPr/>
                    <a:lstStyle/>
                    <a:p>
                      <a:pPr lvl="0" indent="0" marL="0" algn="r">
                        <a:buNone/>
                      </a:pPr>
                      <a:r>
                        <a:rPr/>
                        <a:t>5</a:t>
                      </a:r>
                    </a:p>
                  </a:txBody>
                </a:tc>
                <a:tc>
                  <a:txBody>
                    <a:bodyPr/>
                    <a:lstStyle/>
                    <a:p>
                      <a:pPr lvl="0" indent="0" marL="0" algn="l">
                        <a:buNone/>
                      </a:pPr>
                      <a:r>
                        <a:rPr/>
                        <a:t>Klagen</a:t>
                      </a:r>
                    </a:p>
                  </a:txBody>
                </a:tc>
                <a:tc>
                  <a:txBody>
                    <a:bodyPr/>
                    <a:lstStyle/>
                    <a:p>
                      <a:pPr lvl="0" indent="0" marL="0" algn="l">
                        <a:buNone/>
                      </a:pPr>
                      <a:r>
                        <a:rPr/>
                        <a:t>N.Reg.Nom.Pl.Fem</a:t>
                      </a:r>
                    </a:p>
                  </a:txBody>
                </a:tc>
                <a:tc>
                  <a:txBody>
                    <a:bodyPr/>
                    <a:lstStyle/>
                    <a:p>
                      <a:pPr lvl="0" indent="0" marL="0" algn="l">
                        <a:buNone/>
                      </a:pPr>
                      <a:r>
                        <a:rPr/>
                        <a:t>N</a:t>
                      </a:r>
                    </a:p>
                  </a:txBody>
                </a:tc>
                <a:tc>
                  <a:txBody>
                    <a:bodyPr/>
                    <a:lstStyle/>
                    <a:p>
                      <a:pPr lvl="0" indent="0" marL="0" algn="l">
                        <a:buNone/>
                      </a:pPr>
                      <a:r>
                        <a:rPr/>
                        <a:t>Reg</a:t>
                      </a:r>
                    </a:p>
                  </a:txBody>
                </a:tc>
                <a:tc>
                  <a:txBody>
                    <a:bodyPr/>
                    <a:lstStyle/>
                    <a:p>
                      <a:pPr lvl="0" indent="0" marL="0" algn="l">
                        <a:buNone/>
                      </a:pPr>
                      <a:r>
                        <a:rPr/>
                        <a:t>NA</a:t>
                      </a:r>
                    </a:p>
                  </a:txBody>
                </a:tc>
                <a:tc>
                  <a:txBody>
                    <a:bodyPr/>
                    <a:lstStyle/>
                    <a:p>
                      <a:pPr lvl="0" indent="0" marL="0" algn="l">
                        <a:buNone/>
                      </a:pPr>
                      <a:r>
                        <a:rPr/>
                        <a:t>Nom</a:t>
                      </a:r>
                    </a:p>
                  </a:txBody>
                </a:tc>
                <a:tc>
                  <a:txBody>
                    <a:bodyPr/>
                    <a:lstStyle/>
                    <a:p>
                      <a:pPr lvl="0" indent="0" marL="0" algn="r">
                        <a:buNone/>
                      </a:pPr>
                      <a:r>
                        <a:rPr/>
                        <a:t>NA</a:t>
                      </a:r>
                    </a:p>
                  </a:txBody>
                </a:tc>
                <a:tc>
                  <a:txBody>
                    <a:bodyPr/>
                    <a:lstStyle/>
                    <a:p>
                      <a:pPr lvl="0" indent="0" marL="0" algn="l">
                        <a:buNone/>
                      </a:pPr>
                      <a:r>
                        <a:rPr/>
                        <a:t>Pl</a:t>
                      </a:r>
                    </a:p>
                  </a:txBody>
                </a:tc>
                <a:tc>
                  <a:txBody>
                    <a:bodyPr/>
                    <a:lstStyle/>
                    <a:p>
                      <a:pPr lvl="0" indent="0" marL="0" algn="l">
                        <a:buNone/>
                      </a:pPr>
                      <a:r>
                        <a:rPr/>
                        <a:t>Fem</a:t>
                      </a:r>
                    </a:p>
                  </a:txBody>
                </a:tc>
                <a:tc>
                  <a:txBody>
                    <a:bodyPr/>
                    <a:lstStyle/>
                    <a:p>
                      <a:pPr lvl="0" indent="0" marL="0" algn="l">
                        <a:buNone/>
                      </a:pPr>
                      <a:r>
                        <a:rPr/>
                        <a:t>NA</a:t>
                      </a:r>
                    </a:p>
                  </a:txBody>
                </a:tc>
                <a:tc>
                  <a:txBody>
                    <a:bodyPr/>
                    <a:lstStyle/>
                    <a:p>
                      <a:pPr lvl="0" indent="0" marL="0" algn="l">
                        <a:buNone/>
                      </a:pPr>
                      <a:r>
                        <a:rPr/>
                        <a:t>NA</a:t>
                      </a:r>
                    </a:p>
                  </a:txBody>
                </a:tc>
              </a:tr>
              <a:tr h="0">
                <a:tc>
                  <a:txBody>
                    <a:bodyPr/>
                    <a:lstStyle/>
                    <a:p>
                      <a:pPr lvl="0" indent="0" marL="0" algn="r">
                        <a:buNone/>
                      </a:pPr>
                      <a:r>
                        <a:rPr/>
                        <a:t>6</a:t>
                      </a:r>
                    </a:p>
                  </a:txBody>
                </a:tc>
                <a:tc>
                  <a:txBody>
                    <a:bodyPr/>
                    <a:lstStyle/>
                    <a:p>
                      <a:pPr lvl="0" indent="0" marL="0" algn="l">
                        <a:buNone/>
                      </a:pPr>
                      <a:r>
                        <a:rPr/>
                        <a:t>!</a:t>
                      </a:r>
                    </a:p>
                  </a:txBody>
                </a:tc>
                <a:tc>
                  <a:txBody>
                    <a:bodyPr/>
                    <a:lstStyle/>
                    <a:p>
                      <a:pPr lvl="0" indent="0" marL="0" algn="l">
                        <a:buNone/>
                      </a:pPr>
                      <a:r>
                        <a:rPr/>
                        <a:t>SYM.Pun.Sent</a:t>
                      </a:r>
                    </a:p>
                  </a:txBody>
                </a:tc>
                <a:tc>
                  <a:txBody>
                    <a:bodyPr/>
                    <a:lstStyle/>
                    <a:p>
                      <a:pPr lvl="0" indent="0" marL="0" algn="l">
                        <a:buNone/>
                      </a:pPr>
                      <a:r>
                        <a:rPr/>
                        <a:t>SYM</a:t>
                      </a:r>
                    </a:p>
                  </a:txBody>
                </a:tc>
                <a:tc>
                  <a:txBody>
                    <a:bodyPr/>
                    <a:lstStyle/>
                    <a:p>
                      <a:pPr lvl="0" indent="0" marL="0" algn="l">
                        <a:buNone/>
                      </a:pPr>
                      <a:r>
                        <a:rPr/>
                        <a:t>Pun</a:t>
                      </a:r>
                    </a:p>
                  </a:txBody>
                </a:tc>
                <a:tc>
                  <a:txBody>
                    <a:bodyPr/>
                    <a:lstStyle/>
                    <a:p>
                      <a:pPr lvl="0" indent="0" marL="0" algn="l">
                        <a:buNone/>
                      </a:pPr>
                      <a:r>
                        <a:rPr/>
                        <a:t>Sent</a:t>
                      </a:r>
                    </a:p>
                  </a:txBody>
                </a:tc>
                <a:tc>
                  <a:txBody>
                    <a:bodyPr/>
                    <a:lstStyle/>
                    <a:p>
                      <a:pPr lvl="0" indent="0" marL="0" algn="l">
                        <a:buNone/>
                      </a:pPr>
                      <a:r>
                        <a:rPr/>
                        <a:t>NA</a:t>
                      </a:r>
                    </a:p>
                  </a:txBody>
                </a:tc>
                <a:tc>
                  <a:txBody>
                    <a:bodyPr/>
                    <a:lstStyle/>
                    <a:p>
                      <a:pPr lvl="0" indent="0" marL="0" algn="r">
                        <a:buNone/>
                      </a:pPr>
                      <a:r>
                        <a:rPr/>
                        <a:t>NA</a:t>
                      </a:r>
                    </a:p>
                  </a:txBody>
                </a:tc>
                <a:tc>
                  <a:txBody>
                    <a:bodyPr/>
                    <a:lstStyle/>
                    <a:p>
                      <a:pPr lvl="0" indent="0" marL="0" algn="l">
                        <a:buNone/>
                      </a:pPr>
                      <a:r>
                        <a:rPr/>
                        <a:t>NA</a:t>
                      </a:r>
                    </a:p>
                  </a:txBody>
                </a:tc>
                <a:tc>
                  <a:txBody>
                    <a:bodyPr/>
                    <a:lstStyle/>
                    <a:p>
                      <a:pPr lvl="0" indent="0" marL="0" algn="l">
                        <a:buNone/>
                      </a:pPr>
                      <a:r>
                        <a:rPr/>
                        <a:t>NA</a:t>
                      </a:r>
                    </a:p>
                  </a:txBody>
                </a:tc>
                <a:tc>
                  <a:txBody>
                    <a:bodyPr/>
                    <a:lstStyle/>
                    <a:p>
                      <a:pPr lvl="0" indent="0" marL="0" algn="l">
                        <a:buNone/>
                      </a:pPr>
                      <a:r>
                        <a:rPr/>
                        <a:t>NA</a:t>
                      </a:r>
                    </a:p>
                  </a:txBody>
                </a:tc>
                <a:tc>
                  <a:txBody>
                    <a:bodyPr/>
                    <a:lstStyle/>
                    <a:p>
                      <a:pPr lvl="0" indent="0" marL="0" algn="l">
                        <a:buNone/>
                      </a:pPr>
                      <a:r>
                        <a:rPr/>
                        <a:t>NA</a:t>
                      </a:r>
                    </a:p>
                  </a:txBody>
                </a:tc>
              </a:tr>
            </a:tbl>
          </a:graphicData>
        </a:graphic>
      </p:graphicFrame>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further processing</a:t>
            </a:r>
          </a:p>
        </p:txBody>
      </p:sp>
      <p:sp>
        <p:nvSpPr>
          <p:cNvPr id="3" name="Content Placeholder 2"/>
          <p:cNvSpPr>
            <a:spLocks noGrp="1"/>
          </p:cNvSpPr>
          <p:nvPr>
            <p:ph idx="1"/>
          </p:nvPr>
        </p:nvSpPr>
        <p:spPr/>
        <p:txBody>
          <a:bodyPr/>
          <a:lstStyle/>
          <a:p>
            <a:pPr lvl="0" indent="0" marL="0">
              <a:buNone/>
            </a:pPr>
            <a:r>
              <a:rPr/>
              <a:t>the standardised text opens more options</a:t>
            </a:r>
            <a:br/>
            <a:r>
              <a:rPr/>
              <a:t>- building a corpus of the text/texts in question: </a:t>
            </a:r>
            <a:r>
              <a:rPr i="1"/>
              <a:t>ANNIS</a:t>
            </a:r>
            <a:r>
              <a:rPr/>
              <a:t> (“ANNIS (Corpus-Tools.org)” n.d.)</a:t>
            </a:r>
            <a:br/>
            <a:r>
              <a:rPr/>
              <a:t>- annotating/coding the text (corpus)</a:t>
            </a:r>
            <a:br/>
            <a:r>
              <a:rPr/>
              <a:t>- textwitness comparison, </a:t>
            </a:r>
            <a:r>
              <a:rPr i="1"/>
              <a:t>LERA</a:t>
            </a:r>
            <a:r>
              <a:rPr/>
              <a:t> (Pöckelmann et al. 2022)</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sources comparison</a:t>
            </a:r>
          </a:p>
        </p:txBody>
      </p:sp>
      <p:pic>
        <p:nvPicPr>
          <p:cNvPr descr="figure-html/klemm_lera.png" id="0" name="Picture 1"/>
          <p:cNvPicPr>
            <a:picLocks noGrp="1" noChangeAspect="1"/>
          </p:cNvPicPr>
          <p:nvPr/>
        </p:nvPicPr>
        <p:blipFill>
          <a:blip r:embed="rId2"/>
          <a:stretch>
            <a:fillRect/>
          </a:stretch>
        </p:blipFill>
        <p:spPr bwMode="auto">
          <a:xfrm>
            <a:off x="1917700" y="1193800"/>
            <a:ext cx="5308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LERA output</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 ## 17 ## 18</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19</a:t>
            </a:r>
          </a:p>
        </p:txBody>
      </p:sp>
      <p:pic>
        <p:nvPicPr>
          <p:cNvPr descr="figure-html/hison2.jpeg" id="0" name="Picture 1"/>
          <p:cNvPicPr>
            <a:picLocks noGrp="1" noChangeAspect="1"/>
          </p:cNvPicPr>
          <p:nvPr/>
        </p:nvPicPr>
        <p:blipFill>
          <a:blip r:embed="rId2"/>
          <a:stretch>
            <a:fillRect/>
          </a:stretch>
        </p:blipFill>
        <p:spPr bwMode="auto">
          <a:xfrm>
            <a:off x="2311400" y="1193800"/>
            <a:ext cx="45212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“ANNIS (Corpus-Tools.org).” n.d. Accessed July 22, 2023. </a:t>
            </a:r>
            <a:r>
              <a:rPr>
                <a:hlinkClick r:id="rId2"/>
              </a:rPr>
              <a:t>https://corpus-tools.org/annis/</a:t>
            </a:r>
            <a:r>
              <a:rPr/>
              <a:t>.</a:t>
            </a:r>
          </a:p>
          <a:p>
            <a:pPr lvl="0" indent="0" marL="0">
              <a:buNone/>
            </a:pPr>
            <a:r>
              <a:rPr/>
              <a:t>Fischer, Frank, Ingo Börner, Mathias Göbel, Angelika Hechtl, Christopher Kittel, Carsten Milling, and Peer Trilcke. 2019. “Programmable Corpora: Introducing DraCor, an Infrastructure for the Research on European Drama.” Utrecht. </a:t>
            </a:r>
            <a:r>
              <a:rPr>
                <a:hlinkClick r:id="rId3"/>
              </a:rPr>
              <a:t>https://doi.org/10.5281/zenodo.4284002</a:t>
            </a:r>
            <a:r>
              <a:rPr/>
              <a:t>.</a:t>
            </a:r>
          </a:p>
          <a:p>
            <a:pPr lvl="0" indent="0" marL="0">
              <a:buNone/>
            </a:pPr>
            <a:r>
              <a:rPr/>
              <a:t>“Gephi - The Open Graph Viz Platform.” n.d. Accessed July 22, 2023. </a:t>
            </a:r>
            <a:r>
              <a:rPr>
                <a:hlinkClick r:id="rId4"/>
              </a:rPr>
              <a:t>https://gephi.org/</a:t>
            </a:r>
            <a:r>
              <a:rPr/>
              <a:t>.</a:t>
            </a:r>
          </a:p>
          <a:p>
            <a:pPr lvl="0" indent="0" marL="0">
              <a:buNone/>
            </a:pPr>
            <a:r>
              <a:rPr/>
              <a:t>Pöckelmann, Marcus, André Medek, Jörg Ritter, and Paul Molitor. 2022. “LERA - An Interactive Platform for Synoptical Representations of Multiple Text Witnesses.” </a:t>
            </a:r>
            <a:r>
              <a:rPr i="1"/>
              <a:t>Digital Scholarship in the Humanities (DSH)</a:t>
            </a:r>
            <a:r>
              <a:rPr/>
              <a:t>. </a:t>
            </a:r>
            <a:r>
              <a:rPr>
                <a:hlinkClick r:id="rId5"/>
              </a:rPr>
              <a:t>https://lera.uzi.uni-halle.de/about?lang=de</a:t>
            </a:r>
            <a:r>
              <a:rPr/>
              <a:t>.</a:t>
            </a:r>
          </a:p>
          <a:p>
            <a:pPr lvl="0" indent="0" marL="0">
              <a:buNone/>
            </a:pPr>
            <a:r>
              <a:rPr/>
              <a:t>read-coop. 2022. “Transkribus.” </a:t>
            </a:r>
            <a:r>
              <a:rPr i="1"/>
              <a:t>READ-COOP</a:t>
            </a:r>
            <a:r>
              <a:rPr/>
              <a:t>. </a:t>
            </a:r>
            <a:r>
              <a:rPr>
                <a:hlinkClick r:id="rId6"/>
              </a:rPr>
              <a:t>https://readcoop.eu/transkribus/</a:t>
            </a:r>
            <a:r>
              <a:rPr/>
              <a:t>.</a:t>
            </a:r>
          </a:p>
          <a:p>
            <a:pPr lvl="0" indent="0" marL="0">
              <a:buNone/>
            </a:pPr>
            <a:r>
              <a:rPr/>
              <a:t>TEI. 1987. “History – TEI: Text Encoding Initiative.” </a:t>
            </a:r>
            <a:r>
              <a:rPr>
                <a:hlinkClick r:id="rId7"/>
              </a:rPr>
              <a:t>https://tei-c.org/about/history/</a:t>
            </a:r>
            <a:r>
              <a:rPr/>
              <a:t>.</a:t>
            </a:r>
          </a:p>
          <a:p>
            <a:pPr lvl="0" indent="0" marL="0">
              <a:buNone/>
            </a:pPr>
            <a:r>
              <a:rPr/>
              <a:t>Wikimedia. n.d. “Wikisource.” Accessed July 22, 2023. </a:t>
            </a:r>
            <a:r>
              <a:rPr>
                <a:hlinkClick r:id="rId8"/>
              </a:rPr>
              <a:t>https://de.wikisource.org/wiki/Hauptseite</a:t>
            </a:r>
            <a:r>
              <a:rPr/>
              <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things i learned at school</a:t>
            </a:r>
          </a:p>
        </p:txBody>
      </p:sp>
      <p:pic>
        <p:nvPicPr>
          <p:cNvPr descr="figure-html/hison1.jpeg" id="0" name="Picture 1"/>
          <p:cNvPicPr>
            <a:picLocks noGrp="1" noChangeAspect="1"/>
          </p:cNvPicPr>
          <p:nvPr/>
        </p:nvPicPr>
        <p:blipFill>
          <a:blip r:embed="rId2"/>
          <a:stretch>
            <a:fillRect/>
          </a:stretch>
        </p:blipFill>
        <p:spPr bwMode="auto">
          <a:xfrm>
            <a:off x="2311400" y="1193800"/>
            <a:ext cx="45212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intro</a:t>
            </a:r>
          </a:p>
        </p:txBody>
      </p:sp>
      <p:sp>
        <p:nvSpPr>
          <p:cNvPr id="3" name="Content Placeholder 2"/>
          <p:cNvSpPr>
            <a:spLocks noGrp="1"/>
          </p:cNvSpPr>
          <p:nvPr>
            <p:ph idx="1"/>
          </p:nvPr>
        </p:nvSpPr>
        <p:spPr/>
        <p:txBody>
          <a:bodyPr/>
          <a:lstStyle/>
          <a:p>
            <a:pPr lvl="0" indent="0" marL="0">
              <a:buNone/>
            </a:pPr>
            <a:r>
              <a:rPr/>
              <a:t>I will show you in a few steps an example workflow of how to produce standard documents of historical sources that enable further analysis of (here) dramatic text.</a:t>
            </a:r>
            <a:br/>
            <a:r>
              <a:rPr/>
              <a:t>assumed we start with a plain text file, a lot of work had been done by others yet and we can proceed to the TEI refactoring of the text.</a:t>
            </a:r>
            <a:br/>
            <a:r>
              <a:rPr/>
              <a:t>but with historical sources (wide sense) this will not be the case, so first will be to transcribe some source of the text, usually a .pdf or collection of .jpegs like the following…</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this:</a:t>
            </a:r>
          </a:p>
        </p:txBody>
      </p:sp>
      <p:pic>
        <p:nvPicPr>
          <p:cNvPr descr="figure-html/bodmer_polytimet_1760-0007.jpg" id="0" name="Picture 1"/>
          <p:cNvPicPr>
            <a:picLocks noGrp="1" noChangeAspect="1"/>
          </p:cNvPicPr>
          <p:nvPr/>
        </p:nvPicPr>
        <p:blipFill>
          <a:blip r:embed="rId2"/>
          <a:stretch>
            <a:fillRect/>
          </a:stretch>
        </p:blipFill>
        <p:spPr bwMode="auto">
          <a:xfrm>
            <a:off x="3695700" y="1193800"/>
            <a:ext cx="1752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bodmer: polytimet, excerpt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transcription</a:t>
            </a:r>
          </a:p>
        </p:txBody>
      </p:sp>
      <p:sp>
        <p:nvSpPr>
          <p:cNvPr id="3" name="Content Placeholder 2"/>
          <p:cNvSpPr>
            <a:spLocks noGrp="1"/>
          </p:cNvSpPr>
          <p:nvPr>
            <p:ph idx="1"/>
          </p:nvPr>
        </p:nvSpPr>
        <p:spPr/>
        <p:txBody>
          <a:bodyPr/>
          <a:lstStyle/>
          <a:p>
            <a:pPr lvl="0" indent="0" marL="0">
              <a:buNone/>
            </a:pPr>
            <a:r>
              <a:rPr/>
              <a:t>for that purpose you can either transcribe the text manually, from picture to text, or you use e.g. </a:t>
            </a:r>
            <a:r>
              <a:rPr i="1"/>
              <a:t>TRANSKRIBUS</a:t>
            </a:r>
            <a:r>
              <a:rPr/>
              <a:t> (read-coop 2022), a user friendly framework for OCR (optical character recognition). with that half of the work is done by the engine, but you still have to check the automatic transcription for recognition failures depending on the quality and the typography of the source.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editing</a:t>
            </a:r>
          </a:p>
        </p:txBody>
      </p:sp>
      <p:sp>
        <p:nvSpPr>
          <p:cNvPr id="3" name="Content Placeholder 2"/>
          <p:cNvSpPr>
            <a:spLocks noGrp="1"/>
          </p:cNvSpPr>
          <p:nvPr>
            <p:ph idx="1"/>
          </p:nvPr>
        </p:nvSpPr>
        <p:spPr/>
        <p:txBody>
          <a:bodyPr/>
          <a:lstStyle/>
          <a:p>
            <a:pPr lvl="0" indent="0" marL="0">
              <a:buNone/>
            </a:pPr>
            <a:r>
              <a:rPr/>
              <a:t>next step if you have the transcript ready would be to upload the text page by page to </a:t>
            </a:r>
            <a:r>
              <a:rPr i="1"/>
              <a:t>WIKISOURCE</a:t>
            </a:r>
            <a:r>
              <a:rPr/>
              <a:t> (Wikimedia n.d.) where it can be proofread by others. after that you can download the proper version of the text from which we proceed to the TEI.</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TEI:why</a:t>
            </a:r>
          </a:p>
        </p:txBody>
      </p:sp>
      <p:sp>
        <p:nvSpPr>
          <p:cNvPr id="3" name="Content Placeholder 2"/>
          <p:cNvSpPr>
            <a:spLocks noGrp="1"/>
          </p:cNvSpPr>
          <p:nvPr>
            <p:ph idx="1"/>
          </p:nvPr>
        </p:nvSpPr>
        <p:spPr/>
        <p:txBody>
          <a:bodyPr/>
          <a:lstStyle/>
          <a:p>
            <a:pPr lvl="0"/>
            <a:r>
              <a:rPr/>
              <a:t>FAIR-Prinzipien für Daten: findable, accessible, interoperable, reusable</a:t>
            </a:r>
          </a:p>
          <a:p>
            <a:pPr lvl="0"/>
            <a:r>
              <a:rPr/>
              <a:t>TEI: text encoding initiative (TEI 1987)</a:t>
            </a:r>
          </a:p>
          <a:p>
            <a:pPr lvl="0" indent="0" marL="0">
              <a:buNone/>
            </a:pPr>
            <a:r>
              <a:rPr/>
              <a:t>theres multiple ways of how you can get to the TEI text. one is to wrap text elements which need to be marked up with </a:t>
            </a:r>
            <a:r>
              <a:rPr i="1"/>
              <a:t>OXYGEN</a:t>
            </a:r>
            <a:r>
              <a:rPr/>
              <a:t>, a powerful XML editor.</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TEI:refactoring</a:t>
            </a:r>
          </a:p>
        </p:txBody>
      </p:sp>
      <p:sp>
        <p:nvSpPr>
          <p:cNvPr id="3" name="Content Placeholder 2"/>
          <p:cNvSpPr>
            <a:spLocks noGrp="1"/>
          </p:cNvSpPr>
          <p:nvPr>
            <p:ph idx="1"/>
          </p:nvPr>
        </p:nvSpPr>
        <p:spPr/>
        <p:txBody>
          <a:bodyPr/>
          <a:lstStyle/>
          <a:p>
            <a:pPr lvl="0" indent="0" marL="0">
              <a:buNone/>
            </a:pPr>
            <a:r>
              <a:rPr/>
              <a:t>in our drama class, we used a python script </a:t>
            </a:r>
            <a:r>
              <a:rPr i="1"/>
              <a:t>(JUPYTER-notebook)</a:t>
            </a:r>
            <a:r>
              <a:rPr/>
              <a:t> written by a friendly geek which allowed easily transforming the preprocessed text into the desired format.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basic auszeichnung:</a:t>
            </a:r>
          </a:p>
        </p:txBody>
      </p:sp>
      <p:sp>
        <p:nvSpPr>
          <p:cNvPr id="3" name="Content Placeholder 2"/>
          <p:cNvSpPr>
            <a:spLocks noGrp="1"/>
          </p:cNvSpPr>
          <p:nvPr>
            <p:ph idx="1"/>
          </p:nvPr>
        </p:nvSpPr>
        <p:spPr/>
        <p:txBody>
          <a:bodyPr/>
          <a:lstStyle/>
          <a:p>
            <a:pPr lvl="0" indent="0">
              <a:buNone/>
            </a:pPr>
            <a:r>
              <a:rPr>
                <a:latin typeface="Courier"/>
              </a:rPr>
              <a:t>@title Ham 
@subtitle A tragedy
@author William S
^Dramatis Personae
Ham
Egg
Vikings
#Act 1
##Scene 1
@Ham: 
Lovely Spam! 
@Egg: 
Wonderful Spam!
##Scene 2
$Enter Vikings
@Ham: 
Egg, Spam, Sausage, and Bacon! 
@Vikings (singing):
Spam, Spam, Spam, Spam, Spam, Spam, Spam, and Spam
$The end</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digitale dramenanalyse</dc:title>
  <dc:creator>Stephan Schwarz, FUB</dc:creator>
  <cp:keywords/>
  <dcterms:created xsi:type="dcterms:W3CDTF">2023-07-22T15:09:11Z</dcterms:created>
  <dcterms:modified xsi:type="dcterms:W3CDTF">2023-07-22T15:09:11Z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klemm.bib</vt:lpwstr>
  </property>
  <property fmtid="{D5CDD505-2E9C-101B-9397-08002B2CF9AE}" pid="3" name="date">
    <vt:lpwstr>2023-07-22</vt:lpwstr>
  </property>
  <property fmtid="{D5CDD505-2E9C-101B-9397-08002B2CF9AE}" pid="4" name="output">
    <vt:lpwstr/>
  </property>
  <property fmtid="{D5CDD505-2E9C-101B-9397-08002B2CF9AE}" pid="5" name="subtitle">
    <vt:lpwstr>sample workflow to a standard data set from historical sources</vt:lpwstr>
  </property>
</Properties>
</file>